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 Bold" panose="020B0604020202020204" charset="-52"/>
      <p:regular r:id="rId20"/>
    </p:embeddedFont>
    <p:embeddedFont>
      <p:font typeface="Arim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558920" cy="10287000"/>
            <a:chOff x="0" y="0"/>
            <a:chExt cx="1007856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09" b="4609"/>
            <a:stretch>
              <a:fillRect/>
            </a:stretch>
          </p:blipFill>
          <p:spPr>
            <a:xfrm>
              <a:off x="0" y="0"/>
              <a:ext cx="1007856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587620" y="319493"/>
            <a:ext cx="8985006" cy="9648013"/>
            <a:chOff x="0" y="0"/>
            <a:chExt cx="3277754" cy="3519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7755" cy="3519621"/>
            </a:xfrm>
            <a:custGeom>
              <a:avLst/>
              <a:gdLst/>
              <a:ahLst/>
              <a:cxnLst/>
              <a:rect l="l" t="t" r="r" b="b"/>
              <a:pathLst>
                <a:path w="3277755" h="3519621">
                  <a:moveTo>
                    <a:pt x="0" y="0"/>
                  </a:moveTo>
                  <a:lnTo>
                    <a:pt x="3277755" y="0"/>
                  </a:lnTo>
                  <a:lnTo>
                    <a:pt x="3277755" y="3519621"/>
                  </a:lnTo>
                  <a:lnTo>
                    <a:pt x="0" y="3519621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619485" y="7153592"/>
            <a:ext cx="5668515" cy="3362238"/>
            <a:chOff x="0" y="0"/>
            <a:chExt cx="7558020" cy="44829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56496" b="3960"/>
            <a:stretch>
              <a:fillRect/>
            </a:stretch>
          </p:blipFill>
          <p:spPr>
            <a:xfrm>
              <a:off x="0" y="0"/>
              <a:ext cx="7558020" cy="448298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144000" y="1206396"/>
            <a:ext cx="8115300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85"/>
              </a:lnSpc>
            </a:pPr>
            <a:r>
              <a:rPr lang="en-US" sz="7300" spc="649">
                <a:solidFill>
                  <a:srgbClr val="2D2119"/>
                </a:solidFill>
                <a:latin typeface="Raleway Bold"/>
              </a:rPr>
              <a:t>TELEGRAM BOT “SMAIYLSHOP”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5591492"/>
            <a:ext cx="8115300" cy="156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D2119"/>
                </a:solidFill>
                <a:latin typeface="Arimo"/>
              </a:rPr>
              <a:t>ВЫПОЛНИЛА СТУДЕНТ ГРУППЫ РИСБ-20-1 ЧАПЛИНСКАЯ ОЛЕСЯ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2D2119"/>
              </a:solidFill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83713"/>
            <a:ext cx="18288000" cy="3771676"/>
            <a:chOff x="0" y="0"/>
            <a:chExt cx="2285779" cy="4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5779" cy="471414"/>
            </a:xfrm>
            <a:custGeom>
              <a:avLst/>
              <a:gdLst/>
              <a:ahLst/>
              <a:cxnLst/>
              <a:rect l="l" t="t" r="r" b="b"/>
              <a:pathLst>
                <a:path w="2285779" h="471414">
                  <a:moveTo>
                    <a:pt x="0" y="0"/>
                  </a:moveTo>
                  <a:lnTo>
                    <a:pt x="2285779" y="0"/>
                  </a:lnTo>
                  <a:lnTo>
                    <a:pt x="2285779" y="471414"/>
                  </a:lnTo>
                  <a:lnTo>
                    <a:pt x="0" y="471414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65418" y="-279191"/>
            <a:ext cx="19635301" cy="1028700"/>
            <a:chOff x="0" y="0"/>
            <a:chExt cx="7163011" cy="375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63011" cy="375273"/>
            </a:xfrm>
            <a:custGeom>
              <a:avLst/>
              <a:gdLst/>
              <a:ahLst/>
              <a:cxnLst/>
              <a:rect l="l" t="t" r="r" b="b"/>
              <a:pathLst>
                <a:path w="7163011" h="375273">
                  <a:moveTo>
                    <a:pt x="0" y="0"/>
                  </a:moveTo>
                  <a:lnTo>
                    <a:pt x="7163011" y="0"/>
                  </a:lnTo>
                  <a:lnTo>
                    <a:pt x="7163011" y="375273"/>
                  </a:lnTo>
                  <a:lnTo>
                    <a:pt x="0" y="375273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31747" y="1028700"/>
            <a:ext cx="4423771" cy="8179534"/>
          </a:xfrm>
          <a:custGeom>
            <a:avLst/>
            <a:gdLst/>
            <a:ahLst/>
            <a:cxnLst/>
            <a:rect l="l" t="t" r="r" b="b"/>
            <a:pathLst>
              <a:path w="4423771" h="8179534">
                <a:moveTo>
                  <a:pt x="0" y="0"/>
                </a:moveTo>
                <a:lnTo>
                  <a:pt x="4423771" y="0"/>
                </a:lnTo>
                <a:lnTo>
                  <a:pt x="4423771" y="8179534"/>
                </a:lnTo>
                <a:lnTo>
                  <a:pt x="0" y="817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34" b="-48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16447" y="1028700"/>
            <a:ext cx="4455106" cy="8229600"/>
          </a:xfrm>
          <a:custGeom>
            <a:avLst/>
            <a:gdLst/>
            <a:ahLst/>
            <a:cxnLst/>
            <a:rect l="l" t="t" r="r" b="b"/>
            <a:pathLst>
              <a:path w="4455106" h="8229600">
                <a:moveTo>
                  <a:pt x="0" y="0"/>
                </a:moveTo>
                <a:lnTo>
                  <a:pt x="4455106" y="0"/>
                </a:lnTo>
                <a:lnTo>
                  <a:pt x="44551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07" b="-335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28828" y="1028700"/>
            <a:ext cx="4447339" cy="8229600"/>
          </a:xfrm>
          <a:custGeom>
            <a:avLst/>
            <a:gdLst/>
            <a:ahLst/>
            <a:cxnLst/>
            <a:rect l="l" t="t" r="r" b="b"/>
            <a:pathLst>
              <a:path w="4447339" h="8229600">
                <a:moveTo>
                  <a:pt x="0" y="0"/>
                </a:moveTo>
                <a:lnTo>
                  <a:pt x="4447339" y="0"/>
                </a:lnTo>
                <a:lnTo>
                  <a:pt x="44473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76" b="-307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87411" y="1070616"/>
            <a:ext cx="5253764" cy="8187684"/>
          </a:xfrm>
          <a:custGeom>
            <a:avLst/>
            <a:gdLst/>
            <a:ahLst/>
            <a:cxnLst/>
            <a:rect l="l" t="t" r="r" b="b"/>
            <a:pathLst>
              <a:path w="5253764" h="8187684">
                <a:moveTo>
                  <a:pt x="0" y="0"/>
                </a:moveTo>
                <a:lnTo>
                  <a:pt x="5253763" y="0"/>
                </a:lnTo>
                <a:lnTo>
                  <a:pt x="5253763" y="8187684"/>
                </a:lnTo>
                <a:lnTo>
                  <a:pt x="0" y="818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317" y="-604755"/>
            <a:ext cx="3833559" cy="2534646"/>
            <a:chOff x="0" y="0"/>
            <a:chExt cx="2563502" cy="1694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3502" cy="1694919"/>
            </a:xfrm>
            <a:custGeom>
              <a:avLst/>
              <a:gdLst/>
              <a:ahLst/>
              <a:cxnLst/>
              <a:rect l="l" t="t" r="r" b="b"/>
              <a:pathLst>
                <a:path w="2563502" h="1694919">
                  <a:moveTo>
                    <a:pt x="0" y="0"/>
                  </a:moveTo>
                  <a:lnTo>
                    <a:pt x="2563502" y="0"/>
                  </a:lnTo>
                  <a:lnTo>
                    <a:pt x="2563502" y="1694919"/>
                  </a:lnTo>
                  <a:lnTo>
                    <a:pt x="0" y="1694919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04489" y="1070616"/>
            <a:ext cx="5253764" cy="8187684"/>
          </a:xfrm>
          <a:custGeom>
            <a:avLst/>
            <a:gdLst/>
            <a:ahLst/>
            <a:cxnLst/>
            <a:rect l="l" t="t" r="r" b="b"/>
            <a:pathLst>
              <a:path w="5253764" h="8187684">
                <a:moveTo>
                  <a:pt x="0" y="0"/>
                </a:moveTo>
                <a:lnTo>
                  <a:pt x="5253763" y="0"/>
                </a:lnTo>
                <a:lnTo>
                  <a:pt x="5253763" y="8187684"/>
                </a:lnTo>
                <a:lnTo>
                  <a:pt x="0" y="8187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14" r="-177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76965" y="8611920"/>
            <a:ext cx="8344681" cy="4015922"/>
            <a:chOff x="0" y="0"/>
            <a:chExt cx="3044162" cy="1465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4162" cy="1465019"/>
            </a:xfrm>
            <a:custGeom>
              <a:avLst/>
              <a:gdLst/>
              <a:ahLst/>
              <a:cxnLst/>
              <a:rect l="l" t="t" r="r" b="b"/>
              <a:pathLst>
                <a:path w="3044162" h="1465019">
                  <a:moveTo>
                    <a:pt x="0" y="0"/>
                  </a:moveTo>
                  <a:lnTo>
                    <a:pt x="3044162" y="0"/>
                  </a:lnTo>
                  <a:lnTo>
                    <a:pt x="3044162" y="1465019"/>
                  </a:lnTo>
                  <a:lnTo>
                    <a:pt x="0" y="1465019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057898" y="-604755"/>
            <a:ext cx="4422353" cy="7911944"/>
            <a:chOff x="0" y="0"/>
            <a:chExt cx="1613286" cy="2886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3286" cy="2886299"/>
            </a:xfrm>
            <a:custGeom>
              <a:avLst/>
              <a:gdLst/>
              <a:ahLst/>
              <a:cxnLst/>
              <a:rect l="l" t="t" r="r" b="b"/>
              <a:pathLst>
                <a:path w="1613286" h="2886299">
                  <a:moveTo>
                    <a:pt x="0" y="0"/>
                  </a:moveTo>
                  <a:lnTo>
                    <a:pt x="1613286" y="0"/>
                  </a:lnTo>
                  <a:lnTo>
                    <a:pt x="1613286" y="2886299"/>
                  </a:lnTo>
                  <a:lnTo>
                    <a:pt x="0" y="2886299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97687" y="-4721921"/>
            <a:ext cx="2717914" cy="7978206"/>
            <a:chOff x="0" y="0"/>
            <a:chExt cx="991502" cy="29104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502" cy="2910471"/>
            </a:xfrm>
            <a:custGeom>
              <a:avLst/>
              <a:gdLst/>
              <a:ahLst/>
              <a:cxnLst/>
              <a:rect l="l" t="t" r="r" b="b"/>
              <a:pathLst>
                <a:path w="991502" h="2910471">
                  <a:moveTo>
                    <a:pt x="0" y="0"/>
                  </a:moveTo>
                  <a:lnTo>
                    <a:pt x="991502" y="0"/>
                  </a:lnTo>
                  <a:lnTo>
                    <a:pt x="991502" y="2910471"/>
                  </a:lnTo>
                  <a:lnTo>
                    <a:pt x="0" y="2910471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3208" y="9400272"/>
            <a:ext cx="18444887" cy="886728"/>
            <a:chOff x="0" y="0"/>
            <a:chExt cx="6856847" cy="3296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6847" cy="329639"/>
            </a:xfrm>
            <a:custGeom>
              <a:avLst/>
              <a:gdLst/>
              <a:ahLst/>
              <a:cxnLst/>
              <a:rect l="l" t="t" r="r" b="b"/>
              <a:pathLst>
                <a:path w="6856847" h="329639">
                  <a:moveTo>
                    <a:pt x="0" y="0"/>
                  </a:moveTo>
                  <a:lnTo>
                    <a:pt x="6856847" y="0"/>
                  </a:lnTo>
                  <a:lnTo>
                    <a:pt x="6856847" y="329639"/>
                  </a:lnTo>
                  <a:lnTo>
                    <a:pt x="0" y="329639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36321" y="0"/>
            <a:ext cx="20587737" cy="886728"/>
            <a:chOff x="0" y="0"/>
            <a:chExt cx="7510462" cy="323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10462" cy="323481"/>
            </a:xfrm>
            <a:custGeom>
              <a:avLst/>
              <a:gdLst/>
              <a:ahLst/>
              <a:cxnLst/>
              <a:rect l="l" t="t" r="r" b="b"/>
              <a:pathLst>
                <a:path w="7510462" h="323481">
                  <a:moveTo>
                    <a:pt x="0" y="0"/>
                  </a:moveTo>
                  <a:lnTo>
                    <a:pt x="7510462" y="0"/>
                  </a:lnTo>
                  <a:lnTo>
                    <a:pt x="7510462" y="323481"/>
                  </a:lnTo>
                  <a:lnTo>
                    <a:pt x="0" y="323481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438400" y="443364"/>
            <a:ext cx="10496526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63"/>
              </a:lnSpc>
            </a:pPr>
            <a:r>
              <a:rPr lang="en-US" sz="6250" spc="556" dirty="0">
                <a:solidFill>
                  <a:srgbClr val="2D2119"/>
                </a:solidFill>
                <a:latin typeface="Raleway Bold"/>
              </a:rPr>
              <a:t>ЭТАПЫ РАЗРАБОТКИ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320" y="2243393"/>
            <a:ext cx="14246679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43"/>
              </a:lnSpc>
            </a:pPr>
            <a:r>
              <a:rPr lang="en-US" sz="3500" spc="188" dirty="0">
                <a:solidFill>
                  <a:srgbClr val="2D2119"/>
                </a:solidFill>
                <a:latin typeface="Arimo"/>
              </a:rPr>
              <a:t>ФОРМИРОВАНИЕ ИДЕИ, СБОР </a:t>
            </a: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ДАННЫХ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 (08.09.23-30.09.23)</a:t>
            </a:r>
            <a:endParaRPr lang="en-US" sz="3500" spc="188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endParaRPr lang="en-US" sz="3500" spc="188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ПРОЕКТИРОВАНИЕ </a:t>
            </a:r>
            <a:r>
              <a:rPr lang="en-US" sz="3500" spc="188" dirty="0">
                <a:solidFill>
                  <a:srgbClr val="2D2119"/>
                </a:solidFill>
                <a:latin typeface="Arimo"/>
              </a:rPr>
              <a:t>TELEGRAM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 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БОТА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(01.10.23-06.10.23)</a:t>
            </a:r>
          </a:p>
          <a:p>
            <a:pPr>
              <a:lnSpc>
                <a:spcPts val="5643"/>
              </a:lnSpc>
            </a:pPr>
            <a:endParaRPr lang="en-US" sz="3500" spc="188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РАЗРАБОТКА </a:t>
            </a:r>
            <a:r>
              <a:rPr lang="en-US" sz="3500" spc="188" dirty="0">
                <a:solidFill>
                  <a:srgbClr val="2D2119"/>
                </a:solidFill>
                <a:latin typeface="Arimo"/>
              </a:rPr>
              <a:t>TELEGRAM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БОТА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(07.10.23-10.12.23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)</a:t>
            </a:r>
            <a:endParaRPr lang="ru-RU" sz="3500" spc="188" dirty="0" smtClean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endParaRPr lang="en-US" sz="3500" spc="188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r>
              <a:rPr lang="en-US" sz="3500" spc="188" dirty="0">
                <a:solidFill>
                  <a:srgbClr val="2D2119"/>
                </a:solidFill>
                <a:latin typeface="Arimo"/>
              </a:rPr>
              <a:t>ТЕСТИРОВАНИЕ И </a:t>
            </a: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УТВЕРЖДЕНИЕ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(11.12.23-22.12.23)</a:t>
            </a:r>
            <a:endParaRPr lang="en-US" sz="3500" spc="188" dirty="0" smtClean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endParaRPr lang="en-US" sz="3500" spc="188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43"/>
              </a:lnSpc>
            </a:pP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ПОДДЕРЖКА И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ОБНОВЛЕНИЕ (июнь 2024)</a:t>
            </a:r>
            <a:endParaRPr lang="en-US" sz="3500" spc="188" dirty="0">
              <a:solidFill>
                <a:srgbClr val="2D2119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380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6621" y="7597534"/>
            <a:ext cx="8225550" cy="3106769"/>
            <a:chOff x="0" y="0"/>
            <a:chExt cx="3000703" cy="1133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0703" cy="1133358"/>
            </a:xfrm>
            <a:custGeom>
              <a:avLst/>
              <a:gdLst/>
              <a:ahLst/>
              <a:cxnLst/>
              <a:rect l="l" t="t" r="r" b="b"/>
              <a:pathLst>
                <a:path w="3000703" h="1133358">
                  <a:moveTo>
                    <a:pt x="0" y="0"/>
                  </a:moveTo>
                  <a:lnTo>
                    <a:pt x="3000703" y="0"/>
                  </a:lnTo>
                  <a:lnTo>
                    <a:pt x="3000703" y="1133358"/>
                  </a:lnTo>
                  <a:lnTo>
                    <a:pt x="0" y="1133358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682413" y="-417304"/>
            <a:ext cx="6765167" cy="2892007"/>
            <a:chOff x="0" y="0"/>
            <a:chExt cx="2467951" cy="10550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7951" cy="1055012"/>
            </a:xfrm>
            <a:custGeom>
              <a:avLst/>
              <a:gdLst/>
              <a:ahLst/>
              <a:cxnLst/>
              <a:rect l="l" t="t" r="r" b="b"/>
              <a:pathLst>
                <a:path w="2467951" h="1055012">
                  <a:moveTo>
                    <a:pt x="0" y="0"/>
                  </a:moveTo>
                  <a:lnTo>
                    <a:pt x="2467951" y="0"/>
                  </a:lnTo>
                  <a:lnTo>
                    <a:pt x="2467951" y="1055012"/>
                  </a:lnTo>
                  <a:lnTo>
                    <a:pt x="0" y="1055012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136321" y="4098986"/>
            <a:ext cx="1401535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5"/>
              </a:lnSpc>
            </a:pPr>
            <a:r>
              <a:rPr lang="en-US" sz="7500" spc="667">
                <a:solidFill>
                  <a:srgbClr val="2D2119"/>
                </a:solidFill>
                <a:latin typeface="Raleway Bold"/>
              </a:rP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259" r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2169" y="-389713"/>
            <a:ext cx="14402889" cy="9648013"/>
            <a:chOff x="0" y="0"/>
            <a:chExt cx="5254213" cy="3519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4213" cy="3519621"/>
            </a:xfrm>
            <a:custGeom>
              <a:avLst/>
              <a:gdLst/>
              <a:ahLst/>
              <a:cxnLst/>
              <a:rect l="l" t="t" r="r" b="b"/>
              <a:pathLst>
                <a:path w="5254213" h="3519621">
                  <a:moveTo>
                    <a:pt x="0" y="0"/>
                  </a:moveTo>
                  <a:lnTo>
                    <a:pt x="5254213" y="0"/>
                  </a:lnTo>
                  <a:lnTo>
                    <a:pt x="5254213" y="3519621"/>
                  </a:lnTo>
                  <a:lnTo>
                    <a:pt x="0" y="35196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22250" y="3939397"/>
            <a:ext cx="2037050" cy="4618295"/>
            <a:chOff x="0" y="0"/>
            <a:chExt cx="3000495" cy="6802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0495" cy="6802568"/>
            </a:xfrm>
            <a:custGeom>
              <a:avLst/>
              <a:gdLst/>
              <a:ahLst/>
              <a:cxnLst/>
              <a:rect l="l" t="t" r="r" b="b"/>
              <a:pathLst>
                <a:path w="3000495" h="6802568">
                  <a:moveTo>
                    <a:pt x="0" y="0"/>
                  </a:moveTo>
                  <a:lnTo>
                    <a:pt x="3000495" y="0"/>
                  </a:lnTo>
                  <a:lnTo>
                    <a:pt x="3000495" y="6802568"/>
                  </a:lnTo>
                  <a:lnTo>
                    <a:pt x="0" y="6802568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627910" y="838200"/>
            <a:ext cx="9571068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75"/>
              </a:lnSpc>
            </a:pPr>
            <a:r>
              <a:rPr lang="en-US" sz="7500" spc="667">
                <a:solidFill>
                  <a:srgbClr val="2D2119"/>
                </a:solidFill>
                <a:latin typeface="Raleway Bold"/>
              </a:rPr>
              <a:t>TELEGRAM BOT “SMAIYLSHOP”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32397" y="4981575"/>
            <a:ext cx="10097246" cy="20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399" spc="183">
                <a:solidFill>
                  <a:srgbClr val="2D2119"/>
                </a:solidFill>
                <a:latin typeface="Arimo"/>
              </a:rPr>
              <a:t>УДОБНЫЙ И ЭФФЕКТИВНЫЙ ПОМОЩНИК В ВЫБОРЕ И ПОКУПКЕ СВЕЖИХ ФРУКТОВ И ОВОЩЕЙ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88270" cy="10287000"/>
            <a:chOff x="0" y="0"/>
            <a:chExt cx="78510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070" r="7070"/>
            <a:stretch>
              <a:fillRect/>
            </a:stretch>
          </p:blipFill>
          <p:spPr>
            <a:xfrm>
              <a:off x="0" y="0"/>
              <a:ext cx="78510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250950" y="8073540"/>
            <a:ext cx="2037050" cy="2213460"/>
            <a:chOff x="0" y="0"/>
            <a:chExt cx="3000495" cy="3260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0495" cy="3260341"/>
            </a:xfrm>
            <a:custGeom>
              <a:avLst/>
              <a:gdLst/>
              <a:ahLst/>
              <a:cxnLst/>
              <a:rect l="l" t="t" r="r" b="b"/>
              <a:pathLst>
                <a:path w="3000495" h="3260341">
                  <a:moveTo>
                    <a:pt x="0" y="0"/>
                  </a:moveTo>
                  <a:lnTo>
                    <a:pt x="3000495" y="0"/>
                  </a:lnTo>
                  <a:lnTo>
                    <a:pt x="3000495" y="3260341"/>
                  </a:lnTo>
                  <a:lnTo>
                    <a:pt x="0" y="3260341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403944" y="1769836"/>
            <a:ext cx="11552552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4"/>
              </a:lnSpc>
            </a:pPr>
            <a:r>
              <a:rPr lang="en-US" sz="5499" spc="489">
                <a:solidFill>
                  <a:srgbClr val="2D2119"/>
                </a:solidFill>
                <a:latin typeface="Raleway Bold"/>
              </a:rPr>
              <a:t>АКТУАЛЬНОСТЬ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2542" y="4296403"/>
            <a:ext cx="1085535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399" spc="183" dirty="0">
                <a:solidFill>
                  <a:srgbClr val="2D2119"/>
                </a:solidFill>
                <a:latin typeface="Arimo"/>
              </a:rPr>
              <a:t>АВТОМАТИЗАЦИЯ ПРОЦЕССА </a:t>
            </a:r>
            <a:r>
              <a:rPr lang="en-US" sz="3399" spc="183" dirty="0" smtClean="0">
                <a:solidFill>
                  <a:srgbClr val="2D2119"/>
                </a:solidFill>
                <a:latin typeface="Arimo"/>
              </a:rPr>
              <a:t>ПОКУПОК</a:t>
            </a:r>
            <a:r>
              <a:rPr lang="ru-RU" sz="3399" spc="183" dirty="0" smtClean="0">
                <a:solidFill>
                  <a:srgbClr val="2D2119"/>
                </a:solidFill>
                <a:latin typeface="Arimo"/>
              </a:rPr>
              <a:t> </a:t>
            </a:r>
            <a:r>
              <a:rPr lang="en-US" sz="3399" spc="183" dirty="0" smtClean="0">
                <a:solidFill>
                  <a:srgbClr val="2D2119"/>
                </a:solidFill>
                <a:latin typeface="Arimo"/>
              </a:rPr>
              <a:t>И </a:t>
            </a:r>
            <a:r>
              <a:rPr lang="en-US" sz="3399" spc="183" dirty="0">
                <a:solidFill>
                  <a:srgbClr val="2D2119"/>
                </a:solidFill>
                <a:latin typeface="Arimo"/>
              </a:rPr>
              <a:t>УВЕЛИЧЕНИЕ ОХВАТА АУДИТОРИИ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671417"/>
            <a:ext cx="16230600" cy="3653647"/>
            <a:chOff x="0" y="0"/>
            <a:chExt cx="5920967" cy="13328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0967" cy="1332860"/>
            </a:xfrm>
            <a:custGeom>
              <a:avLst/>
              <a:gdLst/>
              <a:ahLst/>
              <a:cxnLst/>
              <a:rect l="l" t="t" r="r" b="b"/>
              <a:pathLst>
                <a:path w="5920967" h="1332860">
                  <a:moveTo>
                    <a:pt x="0" y="0"/>
                  </a:moveTo>
                  <a:lnTo>
                    <a:pt x="5920967" y="0"/>
                  </a:lnTo>
                  <a:lnTo>
                    <a:pt x="5920967" y="1332860"/>
                  </a:lnTo>
                  <a:lnTo>
                    <a:pt x="0" y="1332860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81259" y="885825"/>
            <a:ext cx="11552552" cy="938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74"/>
              </a:lnSpc>
            </a:pPr>
            <a:r>
              <a:rPr lang="en-US" sz="5499" spc="489" dirty="0">
                <a:solidFill>
                  <a:srgbClr val="2D2119"/>
                </a:solidFill>
                <a:latin typeface="Raleway Bold"/>
              </a:rPr>
              <a:t>ЦЕЛЬ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6678" y="2512978"/>
            <a:ext cx="13754645" cy="88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9"/>
              </a:lnSpc>
            </a:pPr>
            <a:r>
              <a:rPr lang="en-US" sz="4499" spc="242">
                <a:solidFill>
                  <a:srgbClr val="2D2119"/>
                </a:solidFill>
                <a:latin typeface="Arimo"/>
              </a:rPr>
              <a:t>СОЗДАНИЕ ТЕЛЕГРАМ-БОТА «SMAIYLSHOP»</a:t>
            </a:r>
          </a:p>
        </p:txBody>
      </p:sp>
      <p:pic>
        <p:nvPicPr>
          <p:cNvPr id="1026" name="Picture 2" descr="https://i.pinimg.com/564x/db/20/31/db2031543a63241bd4a98639e4aba5e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14" r="59276"/>
          <a:stretch/>
        </p:blipFill>
        <p:spPr bwMode="auto">
          <a:xfrm rot="5400000">
            <a:off x="6925645" y="-922628"/>
            <a:ext cx="4438867" cy="162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85248" y="721553"/>
            <a:ext cx="4274052" cy="8843893"/>
            <a:chOff x="0" y="0"/>
            <a:chExt cx="5698736" cy="117918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3791" r="13791"/>
            <a:stretch>
              <a:fillRect/>
            </a:stretch>
          </p:blipFill>
          <p:spPr>
            <a:xfrm>
              <a:off x="0" y="0"/>
              <a:ext cx="5698736" cy="1179185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818616" y="-456871"/>
            <a:ext cx="8279744" cy="2971142"/>
            <a:chOff x="0" y="0"/>
            <a:chExt cx="3020473" cy="10838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20473" cy="1083880"/>
            </a:xfrm>
            <a:custGeom>
              <a:avLst/>
              <a:gdLst/>
              <a:ahLst/>
              <a:cxnLst/>
              <a:rect l="l" t="t" r="r" b="b"/>
              <a:pathLst>
                <a:path w="3020473" h="1083880">
                  <a:moveTo>
                    <a:pt x="0" y="0"/>
                  </a:moveTo>
                  <a:lnTo>
                    <a:pt x="3020473" y="0"/>
                  </a:lnTo>
                  <a:lnTo>
                    <a:pt x="3020473" y="1083880"/>
                  </a:lnTo>
                  <a:lnTo>
                    <a:pt x="0" y="1083880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337289"/>
            <a:ext cx="10855356" cy="415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399" spc="183" dirty="0">
                <a:solidFill>
                  <a:srgbClr val="2D2119"/>
                </a:solidFill>
                <a:latin typeface="Arimo Bold"/>
              </a:rPr>
              <a:t>ОБЪЕКТОМ </a:t>
            </a:r>
            <a:r>
              <a:rPr lang="en-US" sz="3399" spc="183" dirty="0">
                <a:solidFill>
                  <a:srgbClr val="2D2119"/>
                </a:solidFill>
                <a:latin typeface="Arimo"/>
              </a:rPr>
              <a:t>КУРСОВОЙ РАБОТЫ ЯВЛЯЕТСЯ ТЕЛЕГРАМ-БОТ «SMAIYLSHOP»</a:t>
            </a:r>
          </a:p>
          <a:p>
            <a:pPr>
              <a:lnSpc>
                <a:spcPts val="5507"/>
              </a:lnSpc>
            </a:pPr>
            <a:endParaRPr lang="en-US" sz="3399" spc="183" dirty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507"/>
              </a:lnSpc>
            </a:pPr>
            <a:r>
              <a:rPr lang="en-US" sz="3399" spc="183" dirty="0" smtClean="0">
                <a:solidFill>
                  <a:srgbClr val="2D2119"/>
                </a:solidFill>
                <a:latin typeface="Arimo Bold"/>
              </a:rPr>
              <a:t>ПРЕДМЕТОМ </a:t>
            </a:r>
            <a:r>
              <a:rPr lang="en-US" sz="3399" spc="183" dirty="0" smtClean="0">
                <a:solidFill>
                  <a:srgbClr val="2D2119"/>
                </a:solidFill>
                <a:latin typeface="Arimo"/>
              </a:rPr>
              <a:t>КУРСОВОЙ РАБОТЫ ЯВЛЯЕТСЯ ПРОЦЕСС РАЗРАБОТКИ ТЕЛЕГРАМ-БОТА «SMAIYLSHOP»</a:t>
            </a:r>
            <a:endParaRPr lang="en-US" sz="3399" spc="183" dirty="0">
              <a:solidFill>
                <a:srgbClr val="2D2119"/>
              </a:solidFill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9730" y="0"/>
            <a:ext cx="5888270" cy="10287000"/>
            <a:chOff x="0" y="0"/>
            <a:chExt cx="78510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070" r="7070"/>
            <a:stretch>
              <a:fillRect/>
            </a:stretch>
          </p:blipFill>
          <p:spPr>
            <a:xfrm>
              <a:off x="0" y="0"/>
              <a:ext cx="785102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866775"/>
            <a:ext cx="8115300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3"/>
              </a:lnSpc>
            </a:pPr>
            <a:r>
              <a:rPr lang="en-US" sz="6250" spc="556">
                <a:solidFill>
                  <a:srgbClr val="2D2119"/>
                </a:solidFill>
                <a:latin typeface="Raleway Bold"/>
              </a:rPr>
              <a:t>ПРОБЛЕМЫ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08498"/>
            <a:ext cx="9502355" cy="497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ОГРАНИЧЕННЫЙ ОХВАТ АУДИТОРИИ</a:t>
            </a:r>
          </a:p>
          <a:p>
            <a:pPr>
              <a:lnSpc>
                <a:spcPts val="5669"/>
              </a:lnSpc>
            </a:pPr>
            <a:endParaRPr lang="en-US" sz="3499" spc="188">
              <a:solidFill>
                <a:srgbClr val="2D2119"/>
              </a:solidFill>
              <a:latin typeface="Arimo"/>
            </a:endParaRP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ОТСУТСТВИЕ АВТОМАТИЗАЦИИ ПРОЦЕССА ПРОДАЖ</a:t>
            </a:r>
          </a:p>
          <a:p>
            <a:pPr>
              <a:lnSpc>
                <a:spcPts val="5669"/>
              </a:lnSpc>
            </a:pPr>
            <a:endParaRPr lang="en-US" sz="3499" spc="188">
              <a:solidFill>
                <a:srgbClr val="2D2119"/>
              </a:solidFill>
              <a:latin typeface="Arimo"/>
            </a:endParaRP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РОСТ ЗАБОЛЕВАЕМОСТИ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3360" y="398133"/>
            <a:ext cx="5347402" cy="9490733"/>
            <a:chOff x="0" y="0"/>
            <a:chExt cx="1950747" cy="3462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0747" cy="3462245"/>
            </a:xfrm>
            <a:custGeom>
              <a:avLst/>
              <a:gdLst/>
              <a:ahLst/>
              <a:cxnLst/>
              <a:rect l="l" t="t" r="r" b="b"/>
              <a:pathLst>
                <a:path w="1950747" h="3462245">
                  <a:moveTo>
                    <a:pt x="0" y="0"/>
                  </a:moveTo>
                  <a:lnTo>
                    <a:pt x="1950747" y="0"/>
                  </a:lnTo>
                  <a:lnTo>
                    <a:pt x="1950747" y="3462245"/>
                  </a:lnTo>
                  <a:lnTo>
                    <a:pt x="0" y="3462245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12873" y="1521708"/>
            <a:ext cx="5163619" cy="7800473"/>
            <a:chOff x="0" y="0"/>
            <a:chExt cx="6884825" cy="104006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52" r="352"/>
            <a:stretch>
              <a:fillRect/>
            </a:stretch>
          </p:blipFill>
          <p:spPr>
            <a:xfrm>
              <a:off x="0" y="0"/>
              <a:ext cx="6884825" cy="10400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652311"/>
            <a:ext cx="1028700" cy="8090402"/>
            <a:chOff x="0" y="0"/>
            <a:chExt cx="375273" cy="2951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5273" cy="2951400"/>
            </a:xfrm>
            <a:custGeom>
              <a:avLst/>
              <a:gdLst/>
              <a:ahLst/>
              <a:cxnLst/>
              <a:rect l="l" t="t" r="r" b="b"/>
              <a:pathLst>
                <a:path w="375273" h="2951400">
                  <a:moveTo>
                    <a:pt x="0" y="0"/>
                  </a:moveTo>
                  <a:lnTo>
                    <a:pt x="375273" y="0"/>
                  </a:lnTo>
                  <a:lnTo>
                    <a:pt x="375273" y="2951400"/>
                  </a:lnTo>
                  <a:lnTo>
                    <a:pt x="0" y="2951400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30535" y="866775"/>
            <a:ext cx="10496526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63"/>
              </a:lnSpc>
            </a:pPr>
            <a:r>
              <a:rPr lang="en-US" sz="6250" spc="556">
                <a:solidFill>
                  <a:srgbClr val="2D2119"/>
                </a:solidFill>
                <a:latin typeface="Raleway Bold"/>
              </a:rPr>
              <a:t>ФУНКЦИИ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9340" y="2354077"/>
            <a:ext cx="7243380" cy="65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КАТАЛОГ ТОВАРОВ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КОРЗИНА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ДОСТАВКА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 И </a:t>
            </a: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ОПЛАТА</a:t>
            </a:r>
            <a:endParaRPr lang="en-US" sz="3500" spc="188" dirty="0" smtClean="0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69"/>
              </a:lnSpc>
            </a:pPr>
            <a:endParaRPr lang="en-US" sz="3499" spc="188" dirty="0">
              <a:solidFill>
                <a:srgbClr val="2D2119"/>
              </a:solidFill>
              <a:latin typeface="Arimo"/>
            </a:endParaRP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ОПРОС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ПП РЕЦЕПТЫ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СОХРАНЕНИЕ РЕЦЕПТОВ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РЕКОМЕНДАЦИИ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ВОПРОСЫ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3360" y="398133"/>
            <a:ext cx="5347402" cy="9490733"/>
            <a:chOff x="0" y="0"/>
            <a:chExt cx="1950747" cy="3462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0747" cy="3462245"/>
            </a:xfrm>
            <a:custGeom>
              <a:avLst/>
              <a:gdLst/>
              <a:ahLst/>
              <a:cxnLst/>
              <a:rect l="l" t="t" r="r" b="b"/>
              <a:pathLst>
                <a:path w="1950747" h="3462245">
                  <a:moveTo>
                    <a:pt x="0" y="0"/>
                  </a:moveTo>
                  <a:lnTo>
                    <a:pt x="1950747" y="0"/>
                  </a:lnTo>
                  <a:lnTo>
                    <a:pt x="1950747" y="3462245"/>
                  </a:lnTo>
                  <a:lnTo>
                    <a:pt x="0" y="3462245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12873" y="1521708"/>
            <a:ext cx="5163619" cy="7800473"/>
            <a:chOff x="0" y="0"/>
            <a:chExt cx="6884825" cy="104006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52" r="352"/>
            <a:stretch>
              <a:fillRect/>
            </a:stretch>
          </p:blipFill>
          <p:spPr>
            <a:xfrm>
              <a:off x="0" y="0"/>
              <a:ext cx="6884825" cy="10400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652311"/>
            <a:ext cx="1028700" cy="8090402"/>
            <a:chOff x="0" y="0"/>
            <a:chExt cx="375273" cy="2951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5273" cy="2951400"/>
            </a:xfrm>
            <a:custGeom>
              <a:avLst/>
              <a:gdLst/>
              <a:ahLst/>
              <a:cxnLst/>
              <a:rect l="l" t="t" r="r" b="b"/>
              <a:pathLst>
                <a:path w="375273" h="2951400">
                  <a:moveTo>
                    <a:pt x="0" y="0"/>
                  </a:moveTo>
                  <a:lnTo>
                    <a:pt x="375273" y="0"/>
                  </a:lnTo>
                  <a:lnTo>
                    <a:pt x="375273" y="2951400"/>
                  </a:lnTo>
                  <a:lnTo>
                    <a:pt x="0" y="2951400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30535" y="866775"/>
            <a:ext cx="10496526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63"/>
              </a:lnSpc>
            </a:pPr>
            <a:r>
              <a:rPr lang="en-US" sz="6250" spc="556">
                <a:solidFill>
                  <a:srgbClr val="2D2119"/>
                </a:solidFill>
                <a:latin typeface="Raleway Bold"/>
              </a:rPr>
              <a:t>ФУНКЦИИ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9340" y="2354077"/>
            <a:ext cx="7243380" cy="65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КАТАЛОГ ТОВАРОВ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КОРЗИНА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ОПРОС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ПП РЕЦЕПТЫ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endParaRPr lang="ru-RU" sz="3500" spc="188" dirty="0" smtClean="0">
              <a:solidFill>
                <a:srgbClr val="2D2119"/>
              </a:solidFill>
              <a:latin typeface="Arimo"/>
            </a:endParaRP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ДОСТАВКА</a:t>
            </a:r>
            <a:r>
              <a:rPr lang="ru-RU" sz="3500" spc="188" dirty="0">
                <a:solidFill>
                  <a:srgbClr val="2D2119"/>
                </a:solidFill>
                <a:latin typeface="Arimo"/>
              </a:rPr>
              <a:t> </a:t>
            </a:r>
            <a:r>
              <a:rPr lang="ru-RU" sz="3500" spc="188" dirty="0" smtClean="0">
                <a:solidFill>
                  <a:srgbClr val="2D2119"/>
                </a:solidFill>
                <a:latin typeface="Arimo"/>
              </a:rPr>
              <a:t>И </a:t>
            </a:r>
            <a:r>
              <a:rPr lang="en-US" sz="3500" spc="188" dirty="0" smtClean="0">
                <a:solidFill>
                  <a:srgbClr val="2D2119"/>
                </a:solidFill>
                <a:latin typeface="Arimo"/>
              </a:rPr>
              <a:t>ОПЛАТА</a:t>
            </a:r>
            <a:endParaRPr lang="en-US" sz="3499" spc="188" dirty="0">
              <a:solidFill>
                <a:srgbClr val="2D2119"/>
              </a:solidFill>
              <a:latin typeface="Arimo"/>
            </a:endParaRP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 smtClean="0">
                <a:solidFill>
                  <a:srgbClr val="2D2119"/>
                </a:solidFill>
                <a:latin typeface="Arimo"/>
              </a:rPr>
              <a:t>СОХРАНЕНИЕ </a:t>
            </a:r>
            <a:r>
              <a:rPr lang="en-US" sz="3499" spc="188" dirty="0">
                <a:solidFill>
                  <a:srgbClr val="2D2119"/>
                </a:solidFill>
                <a:latin typeface="Arimo"/>
              </a:rPr>
              <a:t>РЕЦЕПТОВ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РЕКОМЕНДАЦИИ</a:t>
            </a:r>
          </a:p>
          <a:p>
            <a:pPr marL="755649" lvl="1" indent="-377824">
              <a:lnSpc>
                <a:spcPts val="5669"/>
              </a:lnSpc>
              <a:buFont typeface="Arial"/>
              <a:buChar char="•"/>
            </a:pPr>
            <a:r>
              <a:rPr lang="en-US" sz="3499" spc="188" dirty="0">
                <a:solidFill>
                  <a:srgbClr val="2D2119"/>
                </a:solidFill>
                <a:latin typeface="Arimo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40711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83761" cy="10296990"/>
            <a:chOff x="0" y="0"/>
            <a:chExt cx="8778348" cy="1372932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45" r="2045"/>
            <a:stretch>
              <a:fillRect/>
            </a:stretch>
          </p:blipFill>
          <p:spPr>
            <a:xfrm>
              <a:off x="0" y="0"/>
              <a:ext cx="8778348" cy="1372932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796606" y="3517246"/>
            <a:ext cx="4586344" cy="6142067"/>
            <a:chOff x="0" y="0"/>
            <a:chExt cx="1673111" cy="22406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111" cy="2240642"/>
            </a:xfrm>
            <a:custGeom>
              <a:avLst/>
              <a:gdLst/>
              <a:ahLst/>
              <a:cxnLst/>
              <a:rect l="l" t="t" r="r" b="b"/>
              <a:pathLst>
                <a:path w="1673111" h="2240642">
                  <a:moveTo>
                    <a:pt x="0" y="0"/>
                  </a:moveTo>
                  <a:lnTo>
                    <a:pt x="1673111" y="0"/>
                  </a:lnTo>
                  <a:lnTo>
                    <a:pt x="1673111" y="2240642"/>
                  </a:lnTo>
                  <a:lnTo>
                    <a:pt x="0" y="2240642"/>
                  </a:lnTo>
                  <a:close/>
                </a:path>
              </a:pathLst>
            </a:custGeom>
            <a:solidFill>
              <a:srgbClr val="97AC4A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032455" y="866775"/>
            <a:ext cx="8739198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63"/>
              </a:lnSpc>
            </a:pPr>
            <a:r>
              <a:rPr lang="en-US" sz="6250" spc="556">
                <a:solidFill>
                  <a:srgbClr val="2D2119"/>
                </a:solidFill>
                <a:latin typeface="Raleway Bold"/>
              </a:rPr>
              <a:t>СТЕК ТЕХНОЛОГИЙ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9755" y="3355321"/>
            <a:ext cx="8879545" cy="569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9"/>
              </a:lnSpc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PYTHON, PYTHON-TELEGRAM-BOT, TELEGRAM BOT API</a:t>
            </a:r>
          </a:p>
          <a:p>
            <a:pPr>
              <a:lnSpc>
                <a:spcPts val="5669"/>
              </a:lnSpc>
            </a:pPr>
            <a:endParaRPr lang="en-US" sz="3499" spc="188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69"/>
              </a:lnSpc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JAVASCRIPT, CSS, HTML</a:t>
            </a:r>
          </a:p>
          <a:p>
            <a:pPr>
              <a:lnSpc>
                <a:spcPts val="5669"/>
              </a:lnSpc>
            </a:pPr>
            <a:endParaRPr lang="en-US" sz="3499" spc="188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69"/>
              </a:lnSpc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REACT, VUE.JS</a:t>
            </a:r>
          </a:p>
          <a:p>
            <a:pPr>
              <a:lnSpc>
                <a:spcPts val="5669"/>
              </a:lnSpc>
            </a:pPr>
            <a:endParaRPr lang="en-US" sz="3499" spc="188">
              <a:solidFill>
                <a:srgbClr val="2D2119"/>
              </a:solidFill>
              <a:latin typeface="Arimo"/>
            </a:endParaRPr>
          </a:p>
          <a:p>
            <a:pPr>
              <a:lnSpc>
                <a:spcPts val="5669"/>
              </a:lnSpc>
            </a:pPr>
            <a:r>
              <a:rPr lang="en-US" sz="3499" spc="188">
                <a:solidFill>
                  <a:srgbClr val="2D2119"/>
                </a:solidFill>
                <a:latin typeface="Arimo"/>
              </a:rPr>
              <a:t>MYSQL, NUMPY, PANDAS, 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161</Words>
  <Application>Microsoft Office PowerPoint</Application>
  <PresentationFormat>Произвольный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Arimo</vt:lpstr>
      <vt:lpstr>Calibri</vt:lpstr>
      <vt:lpstr>Raleway Bold</vt:lpstr>
      <vt:lpstr>Arial</vt:lpstr>
      <vt:lpstr>Arimo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 bot</dc:title>
  <cp:lastModifiedBy>student</cp:lastModifiedBy>
  <cp:revision>13</cp:revision>
  <dcterms:created xsi:type="dcterms:W3CDTF">2006-08-16T00:00:00Z</dcterms:created>
  <dcterms:modified xsi:type="dcterms:W3CDTF">2023-09-29T06:09:30Z</dcterms:modified>
  <dc:identifier>DAFvvhEU8mo</dc:identifier>
</cp:coreProperties>
</file>